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8" d="100"/>
          <a:sy n="88" d="100"/>
        </p:scale>
        <p:origin x="-392" y="-10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CC5695E-8B83-43C0-A63C-C2DC146762BD}" type="datetimeFigureOut">
              <a:rPr lang="en-US" smtClean="0"/>
              <a:t>3/7/16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A25AE9-F12C-4D75-A4FF-41351F54F7E1}" type="slidenum">
              <a:rPr lang="en-US" smtClean="0"/>
              <a:t>‹#›</a:t>
            </a:fld>
            <a:endParaRPr lang="en-US"/>
          </a:p>
        </p:txBody>
      </p:sp>
    </p:spTree>
    <p:extLst>
      <p:ext uri="{BB962C8B-B14F-4D97-AF65-F5344CB8AC3E}">
        <p14:creationId xmlns:p14="http://schemas.microsoft.com/office/powerpoint/2010/main" val="18928445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C5695E-8B83-43C0-A63C-C2DC146762BD}" type="datetimeFigureOut">
              <a:rPr lang="en-US" smtClean="0"/>
              <a:t>3/7/16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A25AE9-F12C-4D75-A4FF-41351F54F7E1}" type="slidenum">
              <a:rPr lang="en-US" smtClean="0"/>
              <a:t>‹#›</a:t>
            </a:fld>
            <a:endParaRPr lang="en-US"/>
          </a:p>
        </p:txBody>
      </p:sp>
    </p:spTree>
    <p:extLst>
      <p:ext uri="{BB962C8B-B14F-4D97-AF65-F5344CB8AC3E}">
        <p14:creationId xmlns:p14="http://schemas.microsoft.com/office/powerpoint/2010/main" val="29580516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C5695E-8B83-43C0-A63C-C2DC146762BD}" type="datetimeFigureOut">
              <a:rPr lang="en-US" smtClean="0"/>
              <a:t>3/7/16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A25AE9-F12C-4D75-A4FF-41351F54F7E1}" type="slidenum">
              <a:rPr lang="en-US" smtClean="0"/>
              <a:t>‹#›</a:t>
            </a:fld>
            <a:endParaRPr lang="en-US"/>
          </a:p>
        </p:txBody>
      </p:sp>
    </p:spTree>
    <p:extLst>
      <p:ext uri="{BB962C8B-B14F-4D97-AF65-F5344CB8AC3E}">
        <p14:creationId xmlns:p14="http://schemas.microsoft.com/office/powerpoint/2010/main" val="110550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CC5695E-8B83-43C0-A63C-C2DC146762BD}" type="datetimeFigureOut">
              <a:rPr lang="en-US" smtClean="0"/>
              <a:t>3/7/16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A25AE9-F12C-4D75-A4FF-41351F54F7E1}" type="slidenum">
              <a:rPr lang="en-US" smtClean="0"/>
              <a:t>‹#›</a:t>
            </a:fld>
            <a:endParaRPr lang="en-US"/>
          </a:p>
        </p:txBody>
      </p:sp>
    </p:spTree>
    <p:extLst>
      <p:ext uri="{BB962C8B-B14F-4D97-AF65-F5344CB8AC3E}">
        <p14:creationId xmlns:p14="http://schemas.microsoft.com/office/powerpoint/2010/main" val="355139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CC5695E-8B83-43C0-A63C-C2DC146762BD}" type="datetimeFigureOut">
              <a:rPr lang="en-US" smtClean="0"/>
              <a:t>3/7/16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A25AE9-F12C-4D75-A4FF-41351F54F7E1}" type="slidenum">
              <a:rPr lang="en-US" smtClean="0"/>
              <a:t>‹#›</a:t>
            </a:fld>
            <a:endParaRPr lang="en-US"/>
          </a:p>
        </p:txBody>
      </p:sp>
    </p:spTree>
    <p:extLst>
      <p:ext uri="{BB962C8B-B14F-4D97-AF65-F5344CB8AC3E}">
        <p14:creationId xmlns:p14="http://schemas.microsoft.com/office/powerpoint/2010/main" val="265425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CC5695E-8B83-43C0-A63C-C2DC146762BD}" type="datetimeFigureOut">
              <a:rPr lang="en-US" smtClean="0"/>
              <a:t>3/7/16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A25AE9-F12C-4D75-A4FF-41351F54F7E1}" type="slidenum">
              <a:rPr lang="en-US" smtClean="0"/>
              <a:t>‹#›</a:t>
            </a:fld>
            <a:endParaRPr lang="en-US"/>
          </a:p>
        </p:txBody>
      </p:sp>
    </p:spTree>
    <p:extLst>
      <p:ext uri="{BB962C8B-B14F-4D97-AF65-F5344CB8AC3E}">
        <p14:creationId xmlns:p14="http://schemas.microsoft.com/office/powerpoint/2010/main" val="29781482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CC5695E-8B83-43C0-A63C-C2DC146762BD}" type="datetimeFigureOut">
              <a:rPr lang="en-US" smtClean="0"/>
              <a:t>3/7/16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A25AE9-F12C-4D75-A4FF-41351F54F7E1}" type="slidenum">
              <a:rPr lang="en-US" smtClean="0"/>
              <a:t>‹#›</a:t>
            </a:fld>
            <a:endParaRPr lang="en-US"/>
          </a:p>
        </p:txBody>
      </p:sp>
    </p:spTree>
    <p:extLst>
      <p:ext uri="{BB962C8B-B14F-4D97-AF65-F5344CB8AC3E}">
        <p14:creationId xmlns:p14="http://schemas.microsoft.com/office/powerpoint/2010/main" val="1573754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CC5695E-8B83-43C0-A63C-C2DC146762BD}" type="datetimeFigureOut">
              <a:rPr lang="en-US" smtClean="0"/>
              <a:t>3/7/16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A25AE9-F12C-4D75-A4FF-41351F54F7E1}" type="slidenum">
              <a:rPr lang="en-US" smtClean="0"/>
              <a:t>‹#›</a:t>
            </a:fld>
            <a:endParaRPr lang="en-US"/>
          </a:p>
        </p:txBody>
      </p:sp>
    </p:spTree>
    <p:extLst>
      <p:ext uri="{BB962C8B-B14F-4D97-AF65-F5344CB8AC3E}">
        <p14:creationId xmlns:p14="http://schemas.microsoft.com/office/powerpoint/2010/main" val="2681107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C5695E-8B83-43C0-A63C-C2DC146762BD}" type="datetimeFigureOut">
              <a:rPr lang="en-US" smtClean="0"/>
              <a:t>3/7/16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A25AE9-F12C-4D75-A4FF-41351F54F7E1}" type="slidenum">
              <a:rPr lang="en-US" smtClean="0"/>
              <a:t>‹#›</a:t>
            </a:fld>
            <a:endParaRPr lang="en-US"/>
          </a:p>
        </p:txBody>
      </p:sp>
    </p:spTree>
    <p:extLst>
      <p:ext uri="{BB962C8B-B14F-4D97-AF65-F5344CB8AC3E}">
        <p14:creationId xmlns:p14="http://schemas.microsoft.com/office/powerpoint/2010/main" val="3816047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CC5695E-8B83-43C0-A63C-C2DC146762BD}" type="datetimeFigureOut">
              <a:rPr lang="en-US" smtClean="0"/>
              <a:t>3/7/16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A25AE9-F12C-4D75-A4FF-41351F54F7E1}" type="slidenum">
              <a:rPr lang="en-US" smtClean="0"/>
              <a:t>‹#›</a:t>
            </a:fld>
            <a:endParaRPr lang="en-US"/>
          </a:p>
        </p:txBody>
      </p:sp>
    </p:spTree>
    <p:extLst>
      <p:ext uri="{BB962C8B-B14F-4D97-AF65-F5344CB8AC3E}">
        <p14:creationId xmlns:p14="http://schemas.microsoft.com/office/powerpoint/2010/main" val="513366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CC5695E-8B83-43C0-A63C-C2DC146762BD}" type="datetimeFigureOut">
              <a:rPr lang="en-US" smtClean="0"/>
              <a:t>3/7/16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A25AE9-F12C-4D75-A4FF-41351F54F7E1}" type="slidenum">
              <a:rPr lang="en-US" smtClean="0"/>
              <a:t>‹#›</a:t>
            </a:fld>
            <a:endParaRPr lang="en-US"/>
          </a:p>
        </p:txBody>
      </p:sp>
    </p:spTree>
    <p:extLst>
      <p:ext uri="{BB962C8B-B14F-4D97-AF65-F5344CB8AC3E}">
        <p14:creationId xmlns:p14="http://schemas.microsoft.com/office/powerpoint/2010/main" val="251530260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2000">
              <a:schemeClr val="accent1">
                <a:lumMod val="5000"/>
                <a:lumOff val="95000"/>
              </a:schemeClr>
            </a:gs>
            <a:gs pos="0">
              <a:schemeClr val="accent1">
                <a:lumMod val="45000"/>
                <a:lumOff val="55000"/>
              </a:schemeClr>
            </a:gs>
            <a:gs pos="44000">
              <a:schemeClr val="accent1">
                <a:lumMod val="45000"/>
                <a:lumOff val="55000"/>
              </a:schemeClr>
            </a:gs>
            <a:gs pos="100000">
              <a:schemeClr val="accent1">
                <a:lumMod val="30000"/>
                <a:lumOff val="70000"/>
              </a:schemeClr>
            </a:gs>
          </a:gsLst>
          <a:lin ang="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C5695E-8B83-43C0-A63C-C2DC146762BD}" type="datetimeFigureOut">
              <a:rPr lang="en-US" smtClean="0"/>
              <a:t>3/7/16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A25AE9-F12C-4D75-A4FF-41351F54F7E1}" type="slidenum">
              <a:rPr lang="en-US" smtClean="0"/>
              <a:t>‹#›</a:t>
            </a:fld>
            <a:endParaRPr lang="en-US"/>
          </a:p>
        </p:txBody>
      </p:sp>
    </p:spTree>
    <p:extLst>
      <p:ext uri="{BB962C8B-B14F-4D97-AF65-F5344CB8AC3E}">
        <p14:creationId xmlns:p14="http://schemas.microsoft.com/office/powerpoint/2010/main" val="21375753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5.jpe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49845"/>
            <a:ext cx="9144000" cy="2387600"/>
          </a:xfrm>
        </p:spPr>
        <p:txBody>
          <a:bodyPr>
            <a:normAutofit/>
          </a:bodyPr>
          <a:lstStyle/>
          <a:p>
            <a:r>
              <a:rPr lang="en-US" sz="8800" dirty="0"/>
              <a:t>Italian-Americans!</a:t>
            </a:r>
            <a:endParaRPr lang="en-US" dirty="0"/>
          </a:p>
        </p:txBody>
      </p:sp>
      <p:sp>
        <p:nvSpPr>
          <p:cNvPr id="3" name="Subtitle 2"/>
          <p:cNvSpPr>
            <a:spLocks noGrp="1"/>
          </p:cNvSpPr>
          <p:nvPr>
            <p:ph type="subTitle" idx="1"/>
          </p:nvPr>
        </p:nvSpPr>
        <p:spPr>
          <a:xfrm>
            <a:off x="1080052" y="5351324"/>
            <a:ext cx="10031895" cy="1655762"/>
          </a:xfrm>
        </p:spPr>
        <p:txBody>
          <a:bodyPr>
            <a:normAutofit/>
          </a:bodyPr>
          <a:lstStyle/>
          <a:p>
            <a:r>
              <a:rPr lang="en-US" sz="2800" dirty="0"/>
              <a:t>David Gray-Smith, Alex </a:t>
            </a:r>
            <a:r>
              <a:rPr lang="en-US" sz="2800" dirty="0" err="1"/>
              <a:t>Luzaitis</a:t>
            </a:r>
            <a:r>
              <a:rPr lang="en-US" sz="2800" dirty="0"/>
              <a:t>, Aidan Murray, and </a:t>
            </a:r>
            <a:r>
              <a:rPr lang="en-US" sz="2800" dirty="0" err="1"/>
              <a:t>Cati</a:t>
            </a:r>
            <a:r>
              <a:rPr lang="en-US" sz="2800" dirty="0"/>
              <a:t> </a:t>
            </a:r>
            <a:r>
              <a:rPr lang="en-US" sz="2800" dirty="0" err="1"/>
              <a:t>Januzzi</a:t>
            </a:r>
            <a:endParaRPr lang="en-US" sz="2800" dirty="0"/>
          </a:p>
        </p:txBody>
      </p:sp>
      <p:pic>
        <p:nvPicPr>
          <p:cNvPr id="1026" name="Picture 2" descr="https://lh3.googleusercontent.com/tRPzoMKlTcCFbhYRhYgquB2mRMtRwFB8DG5inJSoWahQq7_5Kb6Fpn-ukRbleymh8UsTzbb4iiYgiOqXFuQ5mUAoSMeC5X-OjFmSG0kk_OOjiTLgjXCsOcZZd3y2bcDHbN1a3lOCGt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6761" y="2237755"/>
            <a:ext cx="5362666" cy="2822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814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Background</a:t>
            </a:r>
          </a:p>
        </p:txBody>
      </p:sp>
      <p:sp>
        <p:nvSpPr>
          <p:cNvPr id="3" name="Content Placeholder 2"/>
          <p:cNvSpPr>
            <a:spLocks noGrp="1"/>
          </p:cNvSpPr>
          <p:nvPr>
            <p:ph idx="1"/>
          </p:nvPr>
        </p:nvSpPr>
        <p:spPr/>
        <p:txBody>
          <a:bodyPr>
            <a:normAutofit fontScale="85000" lnSpcReduction="20000"/>
          </a:bodyPr>
          <a:lstStyle/>
          <a:p>
            <a:r>
              <a:rPr lang="en-US" dirty="0"/>
              <a:t>Large scale Italian immigration to the US started in the 1840’s due to famine.</a:t>
            </a:r>
            <a:endParaRPr lang="en-US" b="0" dirty="0">
              <a:effectLst/>
            </a:endParaRPr>
          </a:p>
          <a:p>
            <a:r>
              <a:rPr lang="en-US" dirty="0"/>
              <a:t>Later natural disasters and wars caused many Italian-Americans to look to the US for a home</a:t>
            </a:r>
          </a:p>
          <a:p>
            <a:r>
              <a:rPr lang="en-US" dirty="0"/>
              <a:t>Many Italians came to the US intending to only stay temporarily, and return to Italy after making some money. Over 50% of Italians who migrated to America went back to Italy. </a:t>
            </a:r>
          </a:p>
          <a:p>
            <a:r>
              <a:rPr lang="en-US" dirty="0"/>
              <a:t>This (^) is likely one of the reasons why other Americans started to resent Italian migration. </a:t>
            </a:r>
          </a:p>
          <a:p>
            <a:r>
              <a:rPr lang="en-US" dirty="0"/>
              <a:t>Italians were also discriminated against because of their Catholicism </a:t>
            </a:r>
          </a:p>
          <a:p>
            <a:r>
              <a:rPr lang="en-US" dirty="0"/>
              <a:t>Because many only intended to stay a little while, Italians-Americans usually only interacted with other Italian Americans</a:t>
            </a:r>
          </a:p>
          <a:p>
            <a:r>
              <a:rPr lang="en-US" dirty="0"/>
              <a:t>There were very few political forces marginalizing Italian Americans</a:t>
            </a:r>
          </a:p>
        </p:txBody>
      </p:sp>
    </p:spTree>
    <p:extLst>
      <p:ext uri="{BB962C8B-B14F-4D97-AF65-F5344CB8AC3E}">
        <p14:creationId xmlns:p14="http://schemas.microsoft.com/office/powerpoint/2010/main" val="1303598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Pivotal Event: 1912 Lawrence Textile Strike</a:t>
            </a:r>
          </a:p>
        </p:txBody>
      </p:sp>
      <p:sp>
        <p:nvSpPr>
          <p:cNvPr id="4" name="Content Placeholder 3"/>
          <p:cNvSpPr>
            <a:spLocks noGrp="1"/>
          </p:cNvSpPr>
          <p:nvPr>
            <p:ph sz="half" idx="1"/>
          </p:nvPr>
        </p:nvSpPr>
        <p:spPr/>
        <p:txBody>
          <a:bodyPr>
            <a:normAutofit fontScale="70000" lnSpcReduction="20000"/>
          </a:bodyPr>
          <a:lstStyle/>
          <a:p>
            <a:r>
              <a:rPr lang="en-US" dirty="0"/>
              <a:t>Immigrant worker strike led by the Industrial Workers of the World (IWW) from over 40 nationalities.</a:t>
            </a:r>
            <a:endParaRPr lang="en-US" b="0" dirty="0">
              <a:effectLst/>
            </a:endParaRPr>
          </a:p>
          <a:p>
            <a:r>
              <a:rPr lang="en-US" dirty="0"/>
              <a:t>Italian-Americans were seen taking key leadership roles throughout the strike.</a:t>
            </a:r>
            <a:endParaRPr lang="en-US" b="0" dirty="0">
              <a:effectLst/>
            </a:endParaRPr>
          </a:p>
          <a:p>
            <a:r>
              <a:rPr lang="en-US" dirty="0"/>
              <a:t>The strike was led by Italian-American Joseph </a:t>
            </a:r>
            <a:r>
              <a:rPr lang="en-US" dirty="0" err="1"/>
              <a:t>Ettor</a:t>
            </a:r>
            <a:r>
              <a:rPr lang="en-US" dirty="0"/>
              <a:t> and his right hand man Arturo </a:t>
            </a:r>
            <a:r>
              <a:rPr lang="en-US" dirty="0" err="1"/>
              <a:t>Giovannitti</a:t>
            </a:r>
            <a:endParaRPr lang="en-US" b="0" dirty="0">
              <a:effectLst/>
            </a:endParaRPr>
          </a:p>
          <a:p>
            <a:r>
              <a:rPr lang="en-US" dirty="0"/>
              <a:t>The Italians were some of the first immigrants to start going on strike and fostered children from Lawrence during the Strikes. </a:t>
            </a:r>
            <a:endParaRPr lang="en-US" b="0" dirty="0">
              <a:effectLst/>
            </a:endParaRPr>
          </a:p>
          <a:p>
            <a:r>
              <a:rPr lang="en-US" dirty="0"/>
              <a:t>This gave the Italian-Americans respect for their influence they had over one of the influential labor union strikes in America.</a:t>
            </a:r>
            <a:endParaRPr lang="en-US" b="0" dirty="0">
              <a:effectLst/>
            </a:endParaRPr>
          </a:p>
        </p:txBody>
      </p:sp>
      <p:pic>
        <p:nvPicPr>
          <p:cNvPr id="2052" name="Picture 4" descr="https://lh5.googleusercontent.com/3xI9ImtHEOLLF7zDHXaZwRRw46-xeqqVHFiK6Lm9WQS5MOOnlCo78xEk_sfWijz_4LOEiang1perVq0Fn6pATBHeZP6c2DYqlwE8R9nCryWoWgmPg2m50ciR4jVP9h9iLcjqjnW1FA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1825625"/>
            <a:ext cx="5180742" cy="3700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2632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Pivotal Person: Gaetano </a:t>
            </a:r>
            <a:r>
              <a:rPr lang="en-US" dirty="0" err="1"/>
              <a:t>Tripicano</a:t>
            </a:r>
            <a:endParaRPr lang="en-US" dirty="0"/>
          </a:p>
        </p:txBody>
      </p:sp>
      <p:sp>
        <p:nvSpPr>
          <p:cNvPr id="3" name="Content Placeholder 2"/>
          <p:cNvSpPr>
            <a:spLocks noGrp="1"/>
          </p:cNvSpPr>
          <p:nvPr>
            <p:ph idx="1"/>
          </p:nvPr>
        </p:nvSpPr>
        <p:spPr/>
        <p:txBody>
          <a:bodyPr>
            <a:normAutofit lnSpcReduction="10000"/>
          </a:bodyPr>
          <a:lstStyle/>
          <a:p>
            <a:r>
              <a:rPr lang="en-US" dirty="0"/>
              <a:t>As Italian immigrants entered the United States, they worked their way up in social status. As it says in </a:t>
            </a:r>
            <a:r>
              <a:rPr lang="en-US" i="1" dirty="0"/>
              <a:t>Patron Saints and </a:t>
            </a:r>
            <a:r>
              <a:rPr lang="en-US" i="1" dirty="0" err="1"/>
              <a:t>Paesani</a:t>
            </a:r>
            <a:r>
              <a:rPr lang="en-US" dirty="0"/>
              <a:t>, “the solution for some Italians was to start their own business.” (138)</a:t>
            </a:r>
            <a:endParaRPr lang="en-US" b="0" dirty="0">
              <a:effectLst/>
            </a:endParaRPr>
          </a:p>
          <a:p>
            <a:pPr lvl="1" fontAlgn="base"/>
            <a:r>
              <a:rPr lang="en-US" dirty="0"/>
              <a:t>Gaetano </a:t>
            </a:r>
            <a:r>
              <a:rPr lang="en-US" dirty="0" err="1"/>
              <a:t>Tripicano</a:t>
            </a:r>
            <a:r>
              <a:rPr lang="en-US" dirty="0"/>
              <a:t> opened his own businesses for Italian immigrants</a:t>
            </a:r>
          </a:p>
          <a:p>
            <a:pPr lvl="2" fontAlgn="base"/>
            <a:r>
              <a:rPr lang="en-US" dirty="0"/>
              <a:t>He was able to “help other immigrants find homes and jobs.” (139)</a:t>
            </a:r>
          </a:p>
          <a:p>
            <a:r>
              <a:rPr lang="en-US" dirty="0"/>
              <a:t>By 1910, the streets were filled with Italian businesses. The rise in Italian business elevated the hard-workers to a higher social status. As it says in </a:t>
            </a:r>
            <a:r>
              <a:rPr lang="en-US" i="1" dirty="0"/>
              <a:t>The Values of Worthless Lives</a:t>
            </a:r>
            <a:r>
              <a:rPr lang="en-US" dirty="0"/>
              <a:t>, “temptations of crime struck Italians, but most refused.” (132) While some Italian immigrants turned to crime for fast financial support, many started from the bottom and worked their way up.</a:t>
            </a:r>
            <a:br>
              <a:rPr lang="en-US" dirty="0"/>
            </a:br>
            <a:endParaRPr lang="en-US" dirty="0"/>
          </a:p>
        </p:txBody>
      </p:sp>
    </p:spTree>
    <p:extLst>
      <p:ext uri="{BB962C8B-B14F-4D97-AF65-F5344CB8AC3E}">
        <p14:creationId xmlns:p14="http://schemas.microsoft.com/office/powerpoint/2010/main" val="1679578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Issues Italians Faced While Immigrating to America</a:t>
            </a:r>
          </a:p>
        </p:txBody>
      </p:sp>
      <p:sp>
        <p:nvSpPr>
          <p:cNvPr id="3" name="Content Placeholder 2"/>
          <p:cNvSpPr>
            <a:spLocks noGrp="1"/>
          </p:cNvSpPr>
          <p:nvPr>
            <p:ph idx="1"/>
          </p:nvPr>
        </p:nvSpPr>
        <p:spPr/>
        <p:txBody>
          <a:bodyPr>
            <a:normAutofit lnSpcReduction="10000"/>
          </a:bodyPr>
          <a:lstStyle/>
          <a:p>
            <a:r>
              <a:rPr lang="en-US" dirty="0"/>
              <a:t>Families commonly became permanently separated at the border because one member of the family did not meet the criteria necessary to immigrate.</a:t>
            </a:r>
            <a:endParaRPr lang="en-US" b="0" dirty="0">
              <a:effectLst/>
            </a:endParaRPr>
          </a:p>
          <a:p>
            <a:r>
              <a:rPr lang="en-US" dirty="0"/>
              <a:t>Diseases common in the impoverished parts of Italy were among those that people </a:t>
            </a:r>
          </a:p>
          <a:p>
            <a:r>
              <a:rPr lang="en-US" dirty="0"/>
              <a:t>Throughout the years, a whole bunch of acts were implemented to make Italian immigration to the US harder, the most important being the Emergency Quota Act, which created immigration quotas</a:t>
            </a:r>
          </a:p>
          <a:p>
            <a:r>
              <a:rPr lang="en-US" dirty="0"/>
              <a:t>Numerous acts were passed to admit bulks of Italians                               left out by the quota system, but none were as                                   important as…</a:t>
            </a:r>
          </a:p>
        </p:txBody>
      </p:sp>
      <p:pic>
        <p:nvPicPr>
          <p:cNvPr id="3074" name="Picture 2" descr="Emigrants-Arriving-Ellis-Islan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89917" y="4890052"/>
            <a:ext cx="3202084" cy="1967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068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1873"/>
            <a:ext cx="10515600" cy="1325563"/>
          </a:xfrm>
        </p:spPr>
        <p:txBody>
          <a:bodyPr>
            <a:normAutofit/>
          </a:bodyPr>
          <a:lstStyle/>
          <a:p>
            <a:r>
              <a:rPr lang="en-US" dirty="0"/>
              <a:t>The 1965 Immigration Act</a:t>
            </a:r>
          </a:p>
        </p:txBody>
      </p:sp>
      <p:sp>
        <p:nvSpPr>
          <p:cNvPr id="3" name="Content Placeholder 2"/>
          <p:cNvSpPr>
            <a:spLocks noGrp="1"/>
          </p:cNvSpPr>
          <p:nvPr>
            <p:ph idx="1"/>
          </p:nvPr>
        </p:nvSpPr>
        <p:spPr>
          <a:xfrm>
            <a:off x="838200" y="1825625"/>
            <a:ext cx="10515600" cy="4351338"/>
          </a:xfrm>
        </p:spPr>
        <p:txBody>
          <a:bodyPr/>
          <a:lstStyle/>
          <a:p>
            <a:r>
              <a:rPr lang="en-US" dirty="0"/>
              <a:t>This act, created to do away with the racial discrimination in the quota system, making quotas transferrable from country to country, and giving preference based on people’s skills rather than their country of origin</a:t>
            </a:r>
          </a:p>
          <a:p>
            <a:r>
              <a:rPr lang="en-US" dirty="0"/>
              <a:t>It also gave preference to family of people already in the US</a:t>
            </a:r>
          </a:p>
          <a:p>
            <a:r>
              <a:rPr lang="en-US" dirty="0"/>
              <a:t>This act marked the end of the only discrimination towards Italian-Americans in the law books: a huge victory.</a:t>
            </a:r>
          </a:p>
          <a:p>
            <a:r>
              <a:rPr lang="en-US" dirty="0"/>
              <a:t>This acts also made many more Italians politically involved by forcing them to fight for the act </a:t>
            </a:r>
          </a:p>
        </p:txBody>
      </p:sp>
    </p:spTree>
    <p:extLst>
      <p:ext uri="{BB962C8B-B14F-4D97-AF65-F5344CB8AC3E}">
        <p14:creationId xmlns:p14="http://schemas.microsoft.com/office/powerpoint/2010/main" val="2722549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GI Bill</a:t>
            </a:r>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954158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8107450" y="0"/>
            <a:ext cx="4065537" cy="68580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4084550" y="0"/>
            <a:ext cx="4022899" cy="6858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1" y="0"/>
            <a:ext cx="4084550" cy="6858000"/>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73579"/>
            <a:ext cx="10515600" cy="1325563"/>
          </a:xfrm>
        </p:spPr>
        <p:txBody>
          <a:bodyPr/>
          <a:lstStyle/>
          <a:p>
            <a:pPr algn="ctr"/>
            <a:r>
              <a:rPr lang="en-US" dirty="0"/>
              <a:t>Italian-American Power Pies</a:t>
            </a:r>
          </a:p>
        </p:txBody>
      </p:sp>
      <p:pic>
        <p:nvPicPr>
          <p:cNvPr id="4102" name="Picture 6" descr="PepperoniPizza-full.jpg"/>
          <p:cNvPicPr>
            <a:picLocks noChangeAspect="1" noChangeArrowheads="1"/>
          </p:cNvPicPr>
          <p:nvPr/>
        </p:nvPicPr>
        <p:blipFill>
          <a:blip r:embed="rId2" cstate="print">
            <a:clrChange>
              <a:clrFrom>
                <a:srgbClr val="FEFEFE"/>
              </a:clrFrom>
              <a:clrTo>
                <a:srgbClr val="FEFEFE">
                  <a:alpha val="0"/>
                </a:srgbClr>
              </a:clrTo>
            </a:clrChange>
            <a:duotone>
              <a:prstClr val="black"/>
              <a:schemeClr val="accent6">
                <a:tint val="45000"/>
                <a:satMod val="400000"/>
              </a:scheme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879830" y="2702694"/>
            <a:ext cx="2324891" cy="2274247"/>
          </a:xfrm>
          <a:prstGeom prst="rect">
            <a:avLst/>
          </a:prstGeom>
          <a:noFill/>
        </p:spPr>
      </p:pic>
      <p:pic>
        <p:nvPicPr>
          <p:cNvPr id="4103" name="Picture 7" descr="PepperoniPizza-full.jpg"/>
          <p:cNvPicPr>
            <a:picLocks noChangeAspect="1" noChangeArrowheads="1"/>
          </p:cNvPicPr>
          <p:nvPr/>
        </p:nvPicPr>
        <p:blipFill>
          <a:blip r:embed="rId4" cstate="print">
            <a:clrChange>
              <a:clrFrom>
                <a:srgbClr val="FEFEFE"/>
              </a:clrFrom>
              <a:clrTo>
                <a:srgbClr val="FEFEFE">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60322" y="1940665"/>
            <a:ext cx="3882887" cy="379830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PepperoniPizza-full.jpg"/>
          <p:cNvPicPr>
            <a:picLocks noChangeAspect="1" noChangeArrowheads="1"/>
          </p:cNvPicPr>
          <p:nvPr/>
        </p:nvPicPr>
        <p:blipFill>
          <a:blip r:embed="rId5" cstate="print">
            <a:clrChange>
              <a:clrFrom>
                <a:srgbClr val="FFFFFF"/>
              </a:clrFrom>
              <a:clrTo>
                <a:srgbClr val="FFFFFF">
                  <a:alpha val="0"/>
                </a:srgbClr>
              </a:clrTo>
            </a:clrChange>
            <a:extLst>
              <a:ext uri="{BEBA8EAE-BF5A-486C-A8C5-ECC9F3942E4B}">
                <a14:imgProps xmlns:a14="http://schemas.microsoft.com/office/drawing/2010/main">
                  <a14:imgLayer r:embed="rId3">
                    <a14:imgEffect>
                      <a14:colorTemperature colorTemp="88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8118980" y="1866066"/>
            <a:ext cx="4054007" cy="396569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06016" y="1135656"/>
            <a:ext cx="3875397" cy="646331"/>
          </a:xfrm>
          <a:prstGeom prst="rect">
            <a:avLst/>
          </a:prstGeom>
          <a:noFill/>
        </p:spPr>
        <p:txBody>
          <a:bodyPr wrap="square" rtlCol="0">
            <a:spAutoFit/>
          </a:bodyPr>
          <a:lstStyle/>
          <a:p>
            <a:pPr algn="ctr"/>
            <a:r>
              <a:rPr lang="en-US" dirty="0"/>
              <a:t>Where Italians stood in terms of hierarchy and equality</a:t>
            </a:r>
          </a:p>
        </p:txBody>
      </p:sp>
      <p:sp>
        <p:nvSpPr>
          <p:cNvPr id="16" name="TextBox 15"/>
          <p:cNvSpPr txBox="1"/>
          <p:nvPr/>
        </p:nvSpPr>
        <p:spPr>
          <a:xfrm>
            <a:off x="4154560" y="1129032"/>
            <a:ext cx="3875397" cy="646331"/>
          </a:xfrm>
          <a:prstGeom prst="rect">
            <a:avLst/>
          </a:prstGeom>
          <a:noFill/>
        </p:spPr>
        <p:txBody>
          <a:bodyPr wrap="square" rtlCol="0">
            <a:spAutoFit/>
          </a:bodyPr>
          <a:lstStyle/>
          <a:p>
            <a:pPr algn="ctr"/>
            <a:r>
              <a:rPr lang="en-US" dirty="0"/>
              <a:t>Where Italians stand in terms of hierarchy and equality</a:t>
            </a:r>
          </a:p>
        </p:txBody>
      </p:sp>
      <p:sp>
        <p:nvSpPr>
          <p:cNvPr id="17" name="TextBox 16"/>
          <p:cNvSpPr txBox="1"/>
          <p:nvPr/>
        </p:nvSpPr>
        <p:spPr>
          <a:xfrm>
            <a:off x="8216356" y="1254928"/>
            <a:ext cx="3875397" cy="369332"/>
          </a:xfrm>
          <a:prstGeom prst="rect">
            <a:avLst/>
          </a:prstGeom>
          <a:noFill/>
        </p:spPr>
        <p:txBody>
          <a:bodyPr wrap="square" rtlCol="0">
            <a:spAutoFit/>
          </a:bodyPr>
          <a:lstStyle/>
          <a:p>
            <a:pPr algn="ctr"/>
            <a:r>
              <a:rPr lang="en-US" dirty="0"/>
              <a:t>Claim</a:t>
            </a:r>
          </a:p>
        </p:txBody>
      </p:sp>
      <p:sp>
        <p:nvSpPr>
          <p:cNvPr id="8" name="TextBox 7"/>
          <p:cNvSpPr txBox="1"/>
          <p:nvPr/>
        </p:nvSpPr>
        <p:spPr>
          <a:xfrm>
            <a:off x="465266" y="2399777"/>
            <a:ext cx="3154017" cy="2862322"/>
          </a:xfrm>
          <a:prstGeom prst="rect">
            <a:avLst/>
          </a:prstGeom>
          <a:noFill/>
        </p:spPr>
        <p:txBody>
          <a:bodyPr wrap="square" rtlCol="0">
            <a:spAutoFit/>
          </a:bodyPr>
          <a:lstStyle/>
          <a:p>
            <a:pPr algn="ctr"/>
            <a:r>
              <a:rPr lang="en-US" dirty="0"/>
              <a:t>When they first immigrated, Italian-Americans were discriminated against because of their Catholicism and tendency to interact only with other Italian-Americans, As a result, they were labeled as unskilled, stupid, and many other negative terms most new immigrant groups deal with </a:t>
            </a:r>
          </a:p>
        </p:txBody>
      </p:sp>
      <p:sp>
        <p:nvSpPr>
          <p:cNvPr id="10" name="TextBox 9"/>
          <p:cNvSpPr txBox="1"/>
          <p:nvPr/>
        </p:nvSpPr>
        <p:spPr>
          <a:xfrm>
            <a:off x="4240266" y="2676776"/>
            <a:ext cx="3703983" cy="2585323"/>
          </a:xfrm>
          <a:prstGeom prst="rect">
            <a:avLst/>
          </a:prstGeom>
          <a:noFill/>
        </p:spPr>
        <p:txBody>
          <a:bodyPr wrap="square" rtlCol="0">
            <a:spAutoFit/>
          </a:bodyPr>
          <a:lstStyle/>
          <a:p>
            <a:pPr algn="ctr"/>
            <a:r>
              <a:rPr lang="en-US" dirty="0"/>
              <a:t>Over time, Italians-Americans got more involved with politics and the community, which ate away at the bad stigmas that were in place. After the change in public opinion, Italian-American’s stance in society improved so much that today Italian-American discrimination is basically unheard of</a:t>
            </a:r>
          </a:p>
        </p:txBody>
      </p:sp>
      <p:sp>
        <p:nvSpPr>
          <p:cNvPr id="11" name="TextBox 10"/>
          <p:cNvSpPr txBox="1"/>
          <p:nvPr/>
        </p:nvSpPr>
        <p:spPr>
          <a:xfrm>
            <a:off x="8097942" y="2538276"/>
            <a:ext cx="4084551" cy="2862322"/>
          </a:xfrm>
          <a:prstGeom prst="rect">
            <a:avLst/>
          </a:prstGeom>
          <a:noFill/>
        </p:spPr>
        <p:txBody>
          <a:bodyPr wrap="square" rtlCol="0">
            <a:spAutoFit/>
          </a:bodyPr>
          <a:lstStyle/>
          <a:p>
            <a:pPr algn="ctr"/>
            <a:r>
              <a:rPr lang="en-US" dirty="0"/>
              <a:t>The bulk of the issues that Italian Americans faced had to do with stigma and public opinion rather than legislation and the government, so when Italian-Americans started taking leadership positions and expanding their small town businesses, the rest of the US saw that Italians were just as hard working as everybody else, and the stigma disappeared </a:t>
            </a:r>
          </a:p>
        </p:txBody>
      </p:sp>
    </p:spTree>
    <p:extLst>
      <p:ext uri="{BB962C8B-B14F-4D97-AF65-F5344CB8AC3E}">
        <p14:creationId xmlns:p14="http://schemas.microsoft.com/office/powerpoint/2010/main" val="3914360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https://lh5.googleusercontent.com/ujtuOlTwojToyHdjXtlQREmMy-NVuQRWR2IR5tNzMXu15pBLyWvI5FXnMfX8PIW-FjFkHvoQqEQELk57KPo8p_OsGGtgayHToG-DVp9Hy5Hz5PIgy79QSDjQQM3odJZ2sWTnHupdj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7000" y="4391025"/>
            <a:ext cx="1905000" cy="246697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lh6.googleusercontent.com/LeJ_HWqBPJEajOI_fho_dj_H5D_FcE8m94pxY28jOwjpPvew2LNf68S-Qy5-1d2r0jVbAkoJFfmIzRJhZgzj7cKmhOxtVz5jOUfBDy-zSHA1pf2vqyxcWY_p4eqlnvXkL0fBSPQols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87000" y="2247900"/>
            <a:ext cx="1905000" cy="239077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s://lh4.googleusercontent.com/xjePLnvnbNS6nmj2_b32Xjc6HZxPn9h5Jh5Q02Gn_VC8m2YAlmGZ9Jo1bf-t2Zha8u5EbeXRkU6R99iPB6Gw-PN2Ni4RUXOArGm43FXP2ow7jRpMT2lTFHqCMPl6Rw9dfC3mEHpG7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87000" y="0"/>
            <a:ext cx="1905000" cy="22479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s://lh5.googleusercontent.com/udkMAb5LvMX5QZv8KD5-GvwAp9dfgvDJCpgLWCezPG7s6c-76-qxmxH5VIM1OV0UVmPFLc4_JueqVCXhV90O10JWBMYqE4pen6Sl3QwDaefPO8_s-afeyQ5Wm7CpyPnMSn7afvIG5h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855" r="12105"/>
          <a:stretch/>
        </p:blipFill>
        <p:spPr bwMode="auto">
          <a:xfrm>
            <a:off x="10287001" y="2247900"/>
            <a:ext cx="1905000" cy="23907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1898309"/>
            <a:ext cx="10286999" cy="4959691"/>
          </a:xfrm>
          <a:prstGeom prst="rect">
            <a:avLst/>
          </a:prstGeom>
        </p:spPr>
        <p:txBody>
          <a:bodyPr wrap="square">
            <a:spAutoFit/>
          </a:bodyPr>
          <a:lstStyle/>
          <a:p>
            <a:pPr marL="457200" marR="0" indent="-457200">
              <a:lnSpc>
                <a:spcPct val="115000"/>
              </a:lnSpc>
              <a:spcBef>
                <a:spcPts val="0"/>
              </a:spcBef>
              <a:spcAft>
                <a:spcPts val="0"/>
              </a:spcAft>
            </a:pP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An Act to amend the Immigration and Nationality Act, H.R. 89-236, 89th Cong. (1965).</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Alchin</a:t>
            </a: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Linda. "Italian Immigration to America Timeline." datesandevents.org. Last modified September 2014. Accessed February 27, 2016. http://www.datesandevents.org/us-immigration-timelines/italian-immigration-america-timeline.htm.</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All Things Considered</a:t>
            </a: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"1965 Immigration Law Changed Face of America." National Public Radio. May 9, 2006 (originally aired May 9, 2006). Hosted by Robert Siegel and Michele Norris. Accessed March 1, 2016. http://www.npr.org/templates/transcript/transcript.php?storyId=5391395.</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Cavaioli</a:t>
            </a: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Frank J. "Italian-Americans Slay the Immigration Dragon: The National Origins Quota System." </a:t>
            </a:r>
            <a:r>
              <a:rPr lang="en-US" sz="12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Italian Americana</a:t>
            </a: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5, no. 1 (Fall/Winter 1979): 71-100.</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457200" marR="0">
              <a:lnSpc>
                <a:spcPct val="115000"/>
              </a:lnSpc>
              <a:spcBef>
                <a:spcPts val="0"/>
              </a:spcBef>
              <a:spcAft>
                <a:spcPts val="0"/>
              </a:spcAft>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Falco, Ed. "When Italian immigrants were 'the other.'" Cable News Network. Last modified July 10, 2012. Accessed March 1, 2016. http://www.cnn.com/2012/07/10/opinion/falco-italian-immigrants/.</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Laurino</a:t>
            </a: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Maria. </a:t>
            </a:r>
            <a:r>
              <a:rPr lang="en-US" sz="1200" i="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The Italian Americans: A History</a:t>
            </a: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New York, NY: W.W. Norton &amp; Company, 2015. Kindle edition.</a:t>
            </a:r>
          </a:p>
          <a:p>
            <a:pPr marL="457200" marR="0" indent="-457200">
              <a:lnSpc>
                <a:spcPct val="115000"/>
              </a:lnSpc>
              <a:spcBef>
                <a:spcPts val="0"/>
              </a:spcBef>
              <a:spcAft>
                <a:spcPts val="0"/>
              </a:spcAft>
            </a:pPr>
            <a:endPar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Lowry, Sam. “The Lawrence Textile Strike, 1912.” libcom.org. Last modified September 10, 2006. Accessed February 22, 2016. https://libcom.org/history/articles/lawrence-textile-strike-1912.</a:t>
            </a:r>
          </a:p>
          <a:p>
            <a:pPr marL="457200" marR="0" indent="-457200">
              <a:lnSpc>
                <a:spcPct val="115000"/>
              </a:lnSpc>
              <a:spcBef>
                <a:spcPts val="0"/>
              </a:spcBef>
              <a:spcAft>
                <a:spcPts val="0"/>
              </a:spcAft>
            </a:pPr>
            <a:endPar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Topp</a:t>
            </a: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Michael Miller. Those without a Country: The Political Culture of Italian American </a:t>
            </a:r>
            <a:r>
              <a:rPr lang="en-US"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Syndicalists</a:t>
            </a: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Minneapolis: University of Minnesota Press, 2001.</a:t>
            </a:r>
          </a:p>
          <a:p>
            <a:pPr marL="457200" marR="0" indent="-457200">
              <a:lnSpc>
                <a:spcPct val="115000"/>
              </a:lnSpc>
              <a:spcBef>
                <a:spcPts val="0"/>
              </a:spcBef>
              <a:spcAft>
                <a:spcPts val="0"/>
              </a:spcAft>
            </a:pPr>
            <a:endPar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marL="457200" marR="0" indent="-457200">
              <a:lnSpc>
                <a:spcPct val="115000"/>
              </a:lnSpc>
              <a:spcBef>
                <a:spcPts val="0"/>
              </a:spcBef>
              <a:spcAft>
                <a:spcPts val="0"/>
              </a:spcAft>
            </a:pPr>
            <a:r>
              <a:rPr lang="en-US"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———“The Transnationalism of the Italian-American Left: The Lawrence Strike of 1912 and the Italian Chamber of Labor of New York City.” The Transnationalism of the Italian-American Left: The Lawrence Strike of 1912 and the Italian Chamber of Labor of New York City.” The Transnationalism of the Italian-American Left: The Lawrence Strike of 1912 and the Italian Chamber of Labor of New York City 17, no. 1 (1997): 39-63.</a:t>
            </a:r>
          </a:p>
        </p:txBody>
      </p:sp>
      <p:sp>
        <p:nvSpPr>
          <p:cNvPr id="3" name="Rectangle 2"/>
          <p:cNvSpPr/>
          <p:nvPr/>
        </p:nvSpPr>
        <p:spPr>
          <a:xfrm>
            <a:off x="2570922" y="493579"/>
            <a:ext cx="4412974" cy="7288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Bibliography</a:t>
            </a:r>
          </a:p>
        </p:txBody>
      </p:sp>
    </p:spTree>
    <p:extLst>
      <p:ext uri="{BB962C8B-B14F-4D97-AF65-F5344CB8AC3E}">
        <p14:creationId xmlns:p14="http://schemas.microsoft.com/office/powerpoint/2010/main" val="6087788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TotalTime>
  <Words>800</Words>
  <Application>Microsoft Macintosh PowerPoint</Application>
  <PresentationFormat>Custom</PresentationFormat>
  <Paragraphs>57</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Italian-Americans!</vt:lpstr>
      <vt:lpstr>Background</vt:lpstr>
      <vt:lpstr>Pivotal Event: 1912 Lawrence Textile Strike</vt:lpstr>
      <vt:lpstr>Pivotal Person: Gaetano Tripicano</vt:lpstr>
      <vt:lpstr>Issues Italians Faced While Immigrating to America</vt:lpstr>
      <vt:lpstr>The 1965 Immigration Act</vt:lpstr>
      <vt:lpstr>GI Bill</vt:lpstr>
      <vt:lpstr>Italian-American Power Pies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Italian-Americans</dc:title>
  <dc:creator>David Smith</dc:creator>
  <cp:lastModifiedBy>Crystal Bartels</cp:lastModifiedBy>
  <cp:revision>20</cp:revision>
  <dcterms:created xsi:type="dcterms:W3CDTF">2016-02-29T00:10:56Z</dcterms:created>
  <dcterms:modified xsi:type="dcterms:W3CDTF">2016-03-07T17:43:04Z</dcterms:modified>
</cp:coreProperties>
</file>